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e759a4eaaf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e759a4eaaf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759a4eaaf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e759a4eaaf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759a4eaaf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759a4eaaf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759a4eaaf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759a4eaaf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759a4eaaf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e759a4eaaf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759a4eaaf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e759a4eaaf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759a4eaaf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e759a4eaaf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759a4eaaf_1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759a4eaaf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759a4ea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759a4ea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759a4eaaf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759a4eaaf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65831347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65831347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759a4eaaf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e759a4eaaf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759a4eaaf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e759a4eaaf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e759a4eaa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e759a4eaa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759a4eaa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e759a4eaa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e759a4eaaf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e759a4eaaf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e759a4eaaf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e759a4eaaf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e759a4eaaf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e759a4eaaf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759a4eaa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e759a4eaa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e658313475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e658313475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e658313475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e65831347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658313475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e658313475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759a4eaaf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e759a4eaaf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e759a4eaaf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e759a4eaaf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759a4eaaf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e759a4eaaf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759a4eaaf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e759a4eaaf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Relationship Id="rId4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Relationship Id="rId4" Type="http://schemas.openxmlformats.org/officeDocument/2006/relationships/image" Target="../media/image7.jpg"/><Relationship Id="rId5" Type="http://schemas.openxmlformats.org/officeDocument/2006/relationships/image" Target="../media/image1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www.youtube.com/watch?v=eZLqpIjwU2s" TargetMode="External"/><Relationship Id="rId4" Type="http://schemas.openxmlformats.org/officeDocument/2006/relationships/image" Target="../media/image3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sportsmedicine.mayoclinic.org/service/running/" TargetMode="External"/><Relationship Id="rId4" Type="http://schemas.openxmlformats.org/officeDocument/2006/relationships/hyperlink" Target="https://www.mayoclinic.org/diseases-conditions/flatfeet/diagnosis-treatment/drc-20372609" TargetMode="External"/><Relationship Id="rId5" Type="http://schemas.openxmlformats.org/officeDocument/2006/relationships/hyperlink" Target="https://dl.acm.org/doi/10.1145/2413097.2413120" TargetMode="External"/><Relationship Id="rId6" Type="http://schemas.openxmlformats.org/officeDocument/2006/relationships/hyperlink" Target="https://validator.w3.org/about.html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docs.google.com/document/d/17RcKpGCK8gkb1wyRmNkTXA7NZOqp3j9zShf3wMb5xG8/edit?usp=sharing" TargetMode="External"/><Relationship Id="rId4" Type="http://schemas.openxmlformats.org/officeDocument/2006/relationships/hyperlink" Target="https://docs.google.com/presentation/d/1J446wwsRWfFNJ151eCp1U2G-3nKs7uOY9QrBzNaMDK0/edit?usp=sharing" TargetMode="External"/><Relationship Id="rId5" Type="http://schemas.openxmlformats.org/officeDocument/2006/relationships/hyperlink" Target="https://youtu.be/eZLqpIjwU2s" TargetMode="External"/><Relationship Id="rId6" Type="http://schemas.openxmlformats.org/officeDocument/2006/relationships/hyperlink" Target="https://github.com/rafah1/Walking-Stride-Classification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png"/><Relationship Id="rId10" Type="http://schemas.openxmlformats.org/officeDocument/2006/relationships/image" Target="../media/image2.png"/><Relationship Id="rId13" Type="http://schemas.openxmlformats.org/officeDocument/2006/relationships/image" Target="../media/image10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1.jpg"/><Relationship Id="rId9" Type="http://schemas.openxmlformats.org/officeDocument/2006/relationships/image" Target="../media/image6.png"/><Relationship Id="rId14" Type="http://schemas.openxmlformats.org/officeDocument/2006/relationships/image" Target="../media/image1.png"/><Relationship Id="rId5" Type="http://schemas.openxmlformats.org/officeDocument/2006/relationships/image" Target="../media/image17.png"/><Relationship Id="rId6" Type="http://schemas.openxmlformats.org/officeDocument/2006/relationships/image" Target="../media/image21.png"/><Relationship Id="rId7" Type="http://schemas.openxmlformats.org/officeDocument/2006/relationships/image" Target="../media/image8.png"/><Relationship Id="rId8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5.png"/><Relationship Id="rId13" Type="http://schemas.openxmlformats.org/officeDocument/2006/relationships/image" Target="../media/image1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2.png"/><Relationship Id="rId5" Type="http://schemas.openxmlformats.org/officeDocument/2006/relationships/image" Target="../media/image23.png"/><Relationship Id="rId6" Type="http://schemas.openxmlformats.org/officeDocument/2006/relationships/image" Target="../media/image29.png"/><Relationship Id="rId7" Type="http://schemas.openxmlformats.org/officeDocument/2006/relationships/image" Target="../media/image20.png"/><Relationship Id="rId8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Stride Classification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Martin Stack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Rafael Hernandez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NN Models and SensiML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2D3B45"/>
              </a:buClr>
              <a:buSzPts val="1200"/>
              <a:buChar char="●"/>
            </a:pPr>
            <a:r>
              <a:rPr lang="en" sz="1200">
                <a:solidFill>
                  <a:srgbClr val="2D3B45"/>
                </a:solidFill>
              </a:rPr>
              <a:t>Using the automatic function, for features and model selection from SensiML, we were able to predict with a good accuracy, but below 90%, </a:t>
            </a:r>
            <a:endParaRPr sz="1200">
              <a:solidFill>
                <a:srgbClr val="2D3B45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Char char="●"/>
            </a:pPr>
            <a:r>
              <a:rPr lang="en" sz="1200">
                <a:solidFill>
                  <a:srgbClr val="2D3B45"/>
                </a:solidFill>
              </a:rPr>
              <a:t>in order to improve the accuracy and create NN models, coding in Python was necessary, using some functions of SensiMl as a library.</a:t>
            </a:r>
            <a:endParaRPr sz="1200">
              <a:solidFill>
                <a:srgbClr val="2D3B45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Char char="●"/>
            </a:pPr>
            <a:r>
              <a:rPr lang="en" sz="1200">
                <a:solidFill>
                  <a:srgbClr val="2D3B45"/>
                </a:solidFill>
              </a:rPr>
              <a:t>These were the steps we took to create our NN model:</a:t>
            </a:r>
            <a:endParaRPr sz="1200">
              <a:solidFill>
                <a:srgbClr val="2D3B4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D3B45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Manually added Features (Mean).</a:t>
            </a:r>
            <a:endParaRPr/>
          </a:p>
        </p:txBody>
      </p:sp>
      <p:sp>
        <p:nvSpPr>
          <p:cNvPr id="160" name="Google Shape;16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3B45"/>
                </a:solidFill>
              </a:rPr>
              <a:t>A windowing transformation with a window of 250 and a delta of 100 was used. Then the mean was calculated for all the existing sensor data columns.</a:t>
            </a:r>
            <a:endParaRPr/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875" y="1746572"/>
            <a:ext cx="4492100" cy="11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6550" y="2132700"/>
            <a:ext cx="5237450" cy="284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added with Feature Generator</a:t>
            </a:r>
            <a:endParaRPr/>
          </a:p>
        </p:txBody>
      </p:sp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3B45"/>
                </a:solidFill>
              </a:rPr>
              <a:t>Using 2 of the provided feature generators, </a:t>
            </a:r>
            <a:r>
              <a:rPr b="1" lang="en" sz="1200">
                <a:solidFill>
                  <a:srgbClr val="2D3B45"/>
                </a:solidFill>
              </a:rPr>
              <a:t>Rate of Change &amp; Statistica</a:t>
            </a:r>
            <a:r>
              <a:rPr lang="en" sz="1200">
                <a:solidFill>
                  <a:srgbClr val="2D3B45"/>
                </a:solidFill>
              </a:rPr>
              <a:t>l, we generated multiple feature variables, to a total of 246 columns.</a:t>
            </a:r>
            <a:endParaRPr sz="1200">
              <a:solidFill>
                <a:srgbClr val="2D3B4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3B45"/>
              </a:solidFill>
            </a:endParaRPr>
          </a:p>
        </p:txBody>
      </p:sp>
      <p:pic>
        <p:nvPicPr>
          <p:cNvPr id="169" name="Google Shape;16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575" y="1858450"/>
            <a:ext cx="59436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added with Feature Generator</a:t>
            </a:r>
            <a:endParaRPr/>
          </a:p>
        </p:txBody>
      </p:sp>
      <p:sp>
        <p:nvSpPr>
          <p:cNvPr id="175" name="Google Shape;175;p25"/>
          <p:cNvSpPr txBox="1"/>
          <p:nvPr>
            <p:ph idx="1" type="body"/>
          </p:nvPr>
        </p:nvSpPr>
        <p:spPr>
          <a:xfrm>
            <a:off x="311700" y="1152475"/>
            <a:ext cx="266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3B45"/>
                </a:solidFill>
              </a:rPr>
              <a:t>Using 2 of the provided feature generators, </a:t>
            </a:r>
            <a:r>
              <a:rPr b="1" lang="en" sz="1200">
                <a:solidFill>
                  <a:srgbClr val="2D3B45"/>
                </a:solidFill>
              </a:rPr>
              <a:t>Rate of Change &amp; Statistica</a:t>
            </a:r>
            <a:r>
              <a:rPr lang="en" sz="1200">
                <a:solidFill>
                  <a:srgbClr val="2D3B45"/>
                </a:solidFill>
              </a:rPr>
              <a:t>l, we generated multiple feature variables, to a total of 246 columns.</a:t>
            </a:r>
            <a:endParaRPr sz="1200">
              <a:solidFill>
                <a:srgbClr val="2D3B4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3B45"/>
              </a:solidFill>
            </a:endParaRPr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7925" y="1017725"/>
            <a:ext cx="4788776" cy="428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added with Feature Generator</a:t>
            </a:r>
            <a:endParaRPr/>
          </a:p>
        </p:txBody>
      </p:sp>
      <p:sp>
        <p:nvSpPr>
          <p:cNvPr id="182" name="Google Shape;18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3B4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3B45"/>
              </a:solidFill>
            </a:endParaRPr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900" y="980450"/>
            <a:ext cx="7464759" cy="416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type="title"/>
          </p:nvPr>
        </p:nvSpPr>
        <p:spPr>
          <a:xfrm>
            <a:off x="311700" y="445025"/>
            <a:ext cx="8520600" cy="8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 and Scaling the output data before training the model.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7"/>
          <p:cNvSpPr txBox="1"/>
          <p:nvPr>
            <p:ph idx="1" type="body"/>
          </p:nvPr>
        </p:nvSpPr>
        <p:spPr>
          <a:xfrm>
            <a:off x="311700" y="1710400"/>
            <a:ext cx="3547200" cy="28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3B45"/>
                </a:solidFill>
              </a:rPr>
              <a:t>Feature Selection using:</a:t>
            </a:r>
            <a:endParaRPr sz="1200">
              <a:solidFill>
                <a:srgbClr val="2D3B45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B45"/>
              </a:buClr>
              <a:buSzPts val="1200"/>
              <a:buChar char="●"/>
            </a:pPr>
            <a:r>
              <a:rPr lang="en" sz="1200">
                <a:solidFill>
                  <a:srgbClr val="2D3B45"/>
                </a:solidFill>
              </a:rPr>
              <a:t>Variance Threshold</a:t>
            </a:r>
            <a:endParaRPr sz="1200">
              <a:solidFill>
                <a:srgbClr val="2D3B45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Char char="●"/>
            </a:pPr>
            <a:r>
              <a:rPr lang="en" sz="1200">
                <a:solidFill>
                  <a:srgbClr val="2D3B45"/>
                </a:solidFill>
              </a:rPr>
              <a:t>Correlation Threshold </a:t>
            </a:r>
            <a:endParaRPr sz="1200">
              <a:solidFill>
                <a:srgbClr val="2D3B45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Char char="●"/>
            </a:pPr>
            <a:r>
              <a:rPr lang="en" sz="1200">
                <a:solidFill>
                  <a:srgbClr val="2D3B45"/>
                </a:solidFill>
              </a:rPr>
              <a:t>t-Test Feature Selector</a:t>
            </a:r>
            <a:endParaRPr sz="1200">
              <a:solidFill>
                <a:srgbClr val="2D3B45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3B4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1200">
                <a:solidFill>
                  <a:srgbClr val="2D3B45"/>
                </a:solidFill>
              </a:rPr>
              <a:t>Scaling the output data with Min Max Scale, before training the model.</a:t>
            </a:r>
            <a:endParaRPr sz="1200">
              <a:solidFill>
                <a:srgbClr val="2D3B45"/>
              </a:solidFill>
            </a:endParaRPr>
          </a:p>
        </p:txBody>
      </p:sp>
      <p:pic>
        <p:nvPicPr>
          <p:cNvPr id="190" name="Google Shape;1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3137" y="977425"/>
            <a:ext cx="6789663" cy="4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Significant Features Selected (reduced to a few)</a:t>
            </a:r>
            <a:endParaRPr/>
          </a:p>
        </p:txBody>
      </p:sp>
      <p:pic>
        <p:nvPicPr>
          <p:cNvPr id="196" name="Google Shape;1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850" y="1017725"/>
            <a:ext cx="5943600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6250" y="2856050"/>
            <a:ext cx="6573550" cy="24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NN Model Architecture</a:t>
            </a:r>
            <a:endParaRPr/>
          </a:p>
        </p:txBody>
      </p:sp>
      <p:pic>
        <p:nvPicPr>
          <p:cNvPr id="203" name="Google Shape;2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6227" y="1152475"/>
            <a:ext cx="6448049" cy="387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the Model</a:t>
            </a:r>
            <a:endParaRPr/>
          </a:p>
        </p:txBody>
      </p:sp>
      <p:pic>
        <p:nvPicPr>
          <p:cNvPr id="209" name="Google Shape;2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575" y="1064775"/>
            <a:ext cx="7367875" cy="400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Accuracy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15" name="Google Shape;215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4851"/>
            <a:ext cx="6479371" cy="19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5867" y="3119750"/>
            <a:ext cx="7870208" cy="206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 Tile Placement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32524" y="1917325"/>
            <a:ext cx="3030349" cy="227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2730612" y="1914138"/>
            <a:ext cx="3004800" cy="2253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5545362" y="1915613"/>
            <a:ext cx="3034875" cy="2276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Quantizing the Model for TFLite</a:t>
            </a:r>
            <a:endParaRPr/>
          </a:p>
        </p:txBody>
      </p:sp>
      <p:pic>
        <p:nvPicPr>
          <p:cNvPr id="223" name="Google Shape;22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875" y="1152474"/>
            <a:ext cx="9410800" cy="372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Uploading the Model Back to SensiML Project</a:t>
            </a:r>
            <a:endParaRPr/>
          </a:p>
        </p:txBody>
      </p:sp>
      <p:pic>
        <p:nvPicPr>
          <p:cNvPr id="229" name="Google Shape;2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425" y="1152477"/>
            <a:ext cx="7008951" cy="380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Going from IDE to Android</a:t>
            </a:r>
            <a:endParaRPr/>
          </a:p>
        </p:txBody>
      </p:sp>
      <p:pic>
        <p:nvPicPr>
          <p:cNvPr id="236" name="Google Shape;2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1025" y="52475"/>
            <a:ext cx="2618650" cy="955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746075"/>
            <a:ext cx="3781601" cy="38731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8" name="Google Shape;238;p34"/>
          <p:cNvCxnSpPr/>
          <p:nvPr/>
        </p:nvCxnSpPr>
        <p:spPr>
          <a:xfrm flipH="1" rot="10800000">
            <a:off x="4519664" y="2775071"/>
            <a:ext cx="1155000" cy="6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</a:t>
            </a:r>
            <a:endParaRPr/>
          </a:p>
        </p:txBody>
      </p:sp>
      <p:pic>
        <p:nvPicPr>
          <p:cNvPr descr="This is an example video of how our application works with the Sensor Tile." id="244" name="Google Shape;244;p35" title="Stride Classification   HD 1080p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7100" y="705150"/>
            <a:ext cx="5715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56" name="Google Shape;256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29337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ct val="100000"/>
              <a:buChar char="●"/>
            </a:pPr>
            <a:r>
              <a:rPr lang="en" sz="1200">
                <a:solidFill>
                  <a:srgbClr val="2D3B45"/>
                </a:solidFill>
              </a:rPr>
              <a:t>Mayo Clinic. “Running - Mayo Clinic Orthopedics &amp; Sports Medicine.” </a:t>
            </a:r>
            <a:r>
              <a:rPr i="1" lang="en" sz="1200">
                <a:solidFill>
                  <a:srgbClr val="2D3B45"/>
                </a:solidFill>
              </a:rPr>
              <a:t>Running - Mayo Clinic Orthopedics &amp; Sports Medicine</a:t>
            </a:r>
            <a:r>
              <a:rPr lang="en" sz="1200">
                <a:solidFill>
                  <a:srgbClr val="2D3B45"/>
                </a:solidFill>
              </a:rPr>
              <a:t>, 2021,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https://sportsmedicine.mayoclinic.org/service/running/</a:t>
            </a:r>
            <a:r>
              <a:rPr lang="en" sz="1200">
                <a:solidFill>
                  <a:srgbClr val="2D3B45"/>
                </a:solidFill>
              </a:rPr>
              <a:t>. Accessed 25 7 2021.</a:t>
            </a:r>
            <a:endParaRPr sz="1200">
              <a:solidFill>
                <a:srgbClr val="2D3B45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3B45"/>
              </a:solidFill>
            </a:endParaRPr>
          </a:p>
          <a:p>
            <a:pPr indent="-29337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ct val="100000"/>
              <a:buChar char="●"/>
            </a:pPr>
            <a:r>
              <a:rPr lang="en" sz="1200">
                <a:solidFill>
                  <a:srgbClr val="2D3B45"/>
                </a:solidFill>
              </a:rPr>
              <a:t>Mayo Clinic. “Flat Feet Treatments.” </a:t>
            </a:r>
            <a:r>
              <a:rPr i="1" lang="en" sz="1200">
                <a:solidFill>
                  <a:srgbClr val="2D3B45"/>
                </a:solidFill>
              </a:rPr>
              <a:t>Flatfeet - Diagnosis and treatment</a:t>
            </a:r>
            <a:r>
              <a:rPr lang="en" sz="1200">
                <a:solidFill>
                  <a:srgbClr val="2D3B45"/>
                </a:solidFill>
              </a:rPr>
              <a:t>, 2021,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https://www.mayoclinic.org/diseases-conditions/flatfeet/diagnosis-treatment/drc-20372609</a:t>
            </a:r>
            <a:r>
              <a:rPr lang="en" sz="1200">
                <a:solidFill>
                  <a:srgbClr val="2D3B45"/>
                </a:solidFill>
              </a:rPr>
              <a:t>. Accessed 25 7 2021.</a:t>
            </a:r>
            <a:endParaRPr sz="1200">
              <a:solidFill>
                <a:srgbClr val="2D3B45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3B45"/>
              </a:solidFill>
            </a:endParaRPr>
          </a:p>
          <a:p>
            <a:pPr indent="-29337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ct val="100000"/>
              <a:buChar char="●"/>
            </a:pPr>
            <a:r>
              <a:rPr lang="en" sz="1200">
                <a:solidFill>
                  <a:srgbClr val="2D3B45"/>
                </a:solidFill>
              </a:rPr>
              <a:t>Association for Computing Machinery. “</a:t>
            </a:r>
            <a:r>
              <a:rPr i="1" lang="en" sz="1200">
                <a:solidFill>
                  <a:srgbClr val="2D3B45"/>
                </a:solidFill>
              </a:rPr>
              <a:t>Smart insole: a wearable system for gait analysis</a:t>
            </a:r>
            <a:r>
              <a:rPr lang="en" sz="1200">
                <a:solidFill>
                  <a:srgbClr val="2D3B45"/>
                </a:solidFill>
              </a:rPr>
              <a:t>”, Conference Paper, 2012,  </a:t>
            </a:r>
            <a:r>
              <a:rPr lang="en" sz="1200" u="sng">
                <a:solidFill>
                  <a:schemeClr val="hlink"/>
                </a:solidFill>
                <a:hlinkClick r:id="rId5"/>
              </a:rPr>
              <a:t>https://dl.acm.org/doi/10.1145/2413097.2413120</a:t>
            </a:r>
            <a:r>
              <a:rPr lang="en" sz="1200">
                <a:solidFill>
                  <a:srgbClr val="2D3B45"/>
                </a:solidFill>
              </a:rPr>
              <a:t>. DOI: 10.1145/2413097.2413120, </a:t>
            </a:r>
            <a:r>
              <a:rPr lang="en" sz="1200">
                <a:solidFill>
                  <a:srgbClr val="2D3B45"/>
                </a:solidFill>
              </a:rPr>
              <a:t>Accessed</a:t>
            </a:r>
            <a:r>
              <a:rPr lang="en" sz="1200">
                <a:solidFill>
                  <a:srgbClr val="2D3B45"/>
                </a:solidFill>
              </a:rPr>
              <a:t> 7 25 2021.</a:t>
            </a:r>
            <a:endParaRPr sz="1200">
              <a:solidFill>
                <a:srgbClr val="2D3B45"/>
              </a:solidFill>
            </a:endParaRPr>
          </a:p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3B45"/>
              </a:solidFill>
            </a:endParaRPr>
          </a:p>
          <a:p>
            <a:pPr indent="-287972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ct val="100000"/>
              <a:buChar char="●"/>
            </a:pPr>
            <a:r>
              <a:rPr lang="en" sz="1100">
                <a:solidFill>
                  <a:srgbClr val="2D3B45"/>
                </a:solidFill>
              </a:rPr>
              <a:t>W3C. “About W3C.” </a:t>
            </a:r>
            <a:r>
              <a:rPr i="1" lang="en" sz="1100" u="sng">
                <a:solidFill>
                  <a:schemeClr val="hlink"/>
                </a:solidFill>
                <a:hlinkClick r:id="rId6"/>
              </a:rPr>
              <a:t>https://validator.w3.org/about.html</a:t>
            </a:r>
            <a:r>
              <a:rPr i="1" lang="en" sz="1100">
                <a:solidFill>
                  <a:srgbClr val="2D3B45"/>
                </a:solidFill>
              </a:rPr>
              <a:t>,</a:t>
            </a:r>
            <a:r>
              <a:rPr lang="en" sz="1100">
                <a:solidFill>
                  <a:srgbClr val="2D3B45"/>
                </a:solidFill>
              </a:rPr>
              <a:t> 2021, </a:t>
            </a:r>
            <a:endParaRPr sz="1100">
              <a:solidFill>
                <a:srgbClr val="2D3B45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3B45"/>
                </a:solidFill>
              </a:rPr>
              <a:t>https://validator.w3.org/about.html. Accessed 7 25 2021.</a:t>
            </a:r>
            <a:endParaRPr sz="1200">
              <a:solidFill>
                <a:srgbClr val="2D3B4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2D3B45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</a:t>
            </a:r>
            <a:endParaRPr/>
          </a:p>
        </p:txBody>
      </p:sp>
      <p:sp>
        <p:nvSpPr>
          <p:cNvPr id="262" name="Google Shape;262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Final Report in Google Docs: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https://docs.google.com/document/d/17RcKpGCK8gkb1wyRmNkTXA7NZOqp3j9zShf3wMb5xG8/edit?usp=sharing</a:t>
            </a:r>
            <a:endParaRPr sz="1200">
              <a:solidFill>
                <a:schemeClr val="hlink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Project Presentation in Google Docs: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https://docs.google.com/presentation/d/1J446wwsRWfFNJ151eCp1U2G-3nKs7uOY9QrBzNaMDK0/edit?usp=sharing</a:t>
            </a:r>
            <a:endParaRPr sz="1200">
              <a:solidFill>
                <a:schemeClr val="hlink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Demo Video in Youtube: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5"/>
              </a:rPr>
              <a:t>https://youtu.be/eZLqpIjwU2s</a:t>
            </a:r>
            <a:endParaRPr sz="1200">
              <a:solidFill>
                <a:schemeClr val="hlink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GitHub Project Repository: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hlinkClick r:id="rId6"/>
              </a:rPr>
              <a:t>https://github.com/rafah1/Walking-Stride-Classification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/>
          <p:nvPr>
            <p:ph type="title"/>
          </p:nvPr>
        </p:nvSpPr>
        <p:spPr>
          <a:xfrm>
            <a:off x="311700" y="2388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 Tile Placement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b="21456" l="0" r="0" t="23371"/>
          <a:stretch/>
        </p:blipFill>
        <p:spPr>
          <a:xfrm>
            <a:off x="5529775" y="1152475"/>
            <a:ext cx="2713724" cy="199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 rotWithShape="1">
          <a:blip r:embed="rId4">
            <a:alphaModFix/>
          </a:blip>
          <a:srcRect b="14581" l="0" r="0" t="0"/>
          <a:stretch/>
        </p:blipFill>
        <p:spPr>
          <a:xfrm>
            <a:off x="3596750" y="2611950"/>
            <a:ext cx="2209748" cy="2531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700" y="1114775"/>
            <a:ext cx="3357350" cy="26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2355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Capture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873621" y="2269832"/>
            <a:ext cx="1632600" cy="9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Nomal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Pronation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OverPronation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Supination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Over Supination</a:t>
            </a:r>
            <a:endParaRPr sz="900"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9137" y="1326425"/>
            <a:ext cx="1056475" cy="1742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Google Shape;81;p16"/>
          <p:cNvCxnSpPr/>
          <p:nvPr/>
        </p:nvCxnSpPr>
        <p:spPr>
          <a:xfrm flipH="1" rot="10800000">
            <a:off x="1116037" y="2194196"/>
            <a:ext cx="1155000" cy="6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2" name="Google Shape;82;p16"/>
          <p:cNvPicPr preferRelativeResize="0"/>
          <p:nvPr/>
        </p:nvPicPr>
        <p:blipFill rotWithShape="1">
          <a:blip r:embed="rId4">
            <a:alphaModFix/>
          </a:blip>
          <a:srcRect b="19234" l="7072" r="21273" t="12093"/>
          <a:stretch/>
        </p:blipFill>
        <p:spPr>
          <a:xfrm rot="-5400000">
            <a:off x="144817" y="1324155"/>
            <a:ext cx="923807" cy="705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 rotWithShape="1">
          <a:blip r:embed="rId5">
            <a:alphaModFix/>
          </a:blip>
          <a:srcRect b="14975" l="4412" r="4412" t="4683"/>
          <a:stretch/>
        </p:blipFill>
        <p:spPr>
          <a:xfrm>
            <a:off x="253800" y="2409006"/>
            <a:ext cx="705840" cy="7847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" name="Google Shape;84;p16"/>
          <p:cNvCxnSpPr/>
          <p:nvPr/>
        </p:nvCxnSpPr>
        <p:spPr>
          <a:xfrm flipH="1" rot="10800000">
            <a:off x="3711476" y="2194196"/>
            <a:ext cx="1155000" cy="6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625896" y="2502903"/>
            <a:ext cx="16326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Gyro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Accelerometer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Magnetometer</a:t>
            </a:r>
            <a:endParaRPr sz="900"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1157144" y="1374635"/>
            <a:ext cx="923100" cy="3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/>
              <a:t>Strides</a:t>
            </a:r>
            <a:endParaRPr sz="1700"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676384" y="1362910"/>
            <a:ext cx="1369800" cy="4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Stride CSV</a:t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0375" y="676654"/>
            <a:ext cx="1369800" cy="15175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89;p16"/>
          <p:cNvCxnSpPr/>
          <p:nvPr/>
        </p:nvCxnSpPr>
        <p:spPr>
          <a:xfrm flipH="1">
            <a:off x="5988250" y="2304450"/>
            <a:ext cx="8100" cy="687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0" name="Google Shape;9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08575" y="3328025"/>
            <a:ext cx="1106624" cy="1592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Google Shape;91;p16"/>
          <p:cNvCxnSpPr/>
          <p:nvPr/>
        </p:nvCxnSpPr>
        <p:spPr>
          <a:xfrm flipH="1" rot="10800000">
            <a:off x="6148475" y="3934550"/>
            <a:ext cx="821400" cy="15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6815084" y="1291535"/>
            <a:ext cx="1369800" cy="4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 Data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5880309" y="4271410"/>
            <a:ext cx="1369800" cy="4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</a:t>
            </a:r>
            <a:r>
              <a:rPr lang="en"/>
              <a:t> Data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62725" y="3642577"/>
            <a:ext cx="1988750" cy="96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4650" y="3377582"/>
            <a:ext cx="1630440" cy="1644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42115" y="1999650"/>
            <a:ext cx="1256619" cy="675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01771" y="4261134"/>
            <a:ext cx="1286156" cy="695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884775" y="2763410"/>
            <a:ext cx="1256600" cy="554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453127" y="2798094"/>
            <a:ext cx="470277" cy="485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501775" y="3514200"/>
            <a:ext cx="1369800" cy="55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2355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7"/>
          <p:cNvCxnSpPr/>
          <p:nvPr/>
        </p:nvCxnSpPr>
        <p:spPr>
          <a:xfrm flipH="1" rot="10800000">
            <a:off x="2122926" y="2114796"/>
            <a:ext cx="1155000" cy="6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2037350" y="2423498"/>
            <a:ext cx="1632600" cy="11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Data </a:t>
            </a:r>
            <a:r>
              <a:rPr lang="en" sz="900"/>
              <a:t>Analysis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Filtering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Feature Selection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Model Selection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Training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Evaluation</a:t>
            </a:r>
            <a:endParaRPr sz="9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2199950" y="1168325"/>
            <a:ext cx="11550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InferenceModeling</a:t>
            </a:r>
            <a:endParaRPr/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0000" y="1711425"/>
            <a:ext cx="1373693" cy="976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p17"/>
          <p:cNvCxnSpPr/>
          <p:nvPr/>
        </p:nvCxnSpPr>
        <p:spPr>
          <a:xfrm flipH="1" rot="10800000">
            <a:off x="5151151" y="2170646"/>
            <a:ext cx="1155000" cy="6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5065575" y="2479348"/>
            <a:ext cx="1632600" cy="11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Make </a:t>
            </a:r>
            <a:r>
              <a:rPr lang="en" sz="900"/>
              <a:t>predictions</a:t>
            </a:r>
            <a:r>
              <a:rPr lang="en" sz="900"/>
              <a:t> on the Tile Instead of sending live data</a:t>
            </a:r>
            <a:endParaRPr sz="9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5131275" y="1224100"/>
            <a:ext cx="15012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Model Deployment</a:t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4">
            <a:alphaModFix/>
          </a:blip>
          <a:srcRect b="27519" l="42771" r="35505" t="31375"/>
          <a:stretch/>
        </p:blipFill>
        <p:spPr>
          <a:xfrm>
            <a:off x="7026675" y="1033000"/>
            <a:ext cx="887475" cy="13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1641" y="3656350"/>
            <a:ext cx="1023459" cy="11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05070" y="3823781"/>
            <a:ext cx="1466725" cy="976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14350" y="2689150"/>
            <a:ext cx="57270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17"/>
          <p:cNvCxnSpPr/>
          <p:nvPr/>
        </p:nvCxnSpPr>
        <p:spPr>
          <a:xfrm>
            <a:off x="7468900" y="2529625"/>
            <a:ext cx="0" cy="9135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8" name="Google Shape;118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26678" y="263742"/>
            <a:ext cx="80602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5640" y="1168325"/>
            <a:ext cx="1256619" cy="675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5296" y="3429809"/>
            <a:ext cx="1286156" cy="695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8300" y="1932085"/>
            <a:ext cx="1256600" cy="554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6652" y="1966769"/>
            <a:ext cx="470277" cy="485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75300" y="2682875"/>
            <a:ext cx="1369800" cy="55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275" y="962275"/>
            <a:ext cx="6637825" cy="426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Analysis</a:t>
            </a:r>
            <a:endParaRPr/>
          </a:p>
        </p:txBody>
      </p:sp>
      <p:sp>
        <p:nvSpPr>
          <p:cNvPr id="135" name="Google Shape;13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SensiML Project Summary</a:t>
            </a:r>
            <a:endParaRPr/>
          </a:p>
        </p:txBody>
      </p:sp>
      <p:sp>
        <p:nvSpPr>
          <p:cNvPr id="141" name="Google Shape;14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D3B45"/>
                </a:solidFill>
              </a:rPr>
              <a:t>So far, we have:</a:t>
            </a:r>
            <a:endParaRPr sz="1200">
              <a:solidFill>
                <a:srgbClr val="2D3B45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2D3B45"/>
              </a:buClr>
              <a:buSzPts val="1200"/>
              <a:buChar char="●"/>
            </a:pPr>
            <a:r>
              <a:rPr lang="en" sz="1200">
                <a:solidFill>
                  <a:srgbClr val="2D3B45"/>
                </a:solidFill>
              </a:rPr>
              <a:t>Done 57 data capture sessions (Approx. 1.63MB)</a:t>
            </a:r>
            <a:endParaRPr sz="1200">
              <a:solidFill>
                <a:srgbClr val="2D3B45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Char char="●"/>
            </a:pPr>
            <a:r>
              <a:rPr lang="en" sz="1200">
                <a:solidFill>
                  <a:srgbClr val="2D3B45"/>
                </a:solidFill>
              </a:rPr>
              <a:t>Defined 4 Queries to separate the data</a:t>
            </a:r>
            <a:endParaRPr sz="1200">
              <a:solidFill>
                <a:srgbClr val="2D3B45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Char char="●"/>
            </a:pPr>
            <a:r>
              <a:rPr lang="en" sz="1200">
                <a:solidFill>
                  <a:srgbClr val="2D3B45"/>
                </a:solidFill>
              </a:rPr>
              <a:t>Created 4 pipelines</a:t>
            </a:r>
            <a:endParaRPr sz="1200">
              <a:solidFill>
                <a:srgbClr val="2D3B45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Char char="●"/>
            </a:pPr>
            <a:r>
              <a:rPr lang="en" sz="1200">
                <a:solidFill>
                  <a:srgbClr val="2D3B45"/>
                </a:solidFill>
              </a:rPr>
              <a:t>Fitted 19 models (Between 12 Bytes and 10 KB)</a:t>
            </a:r>
            <a:endParaRPr/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150" y="2504300"/>
            <a:ext cx="8039050" cy="25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/>
          </a:p>
        </p:txBody>
      </p:sp>
      <p:sp>
        <p:nvSpPr>
          <p:cNvPr id="148" name="Google Shape;14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3B45"/>
                </a:solidFill>
              </a:rPr>
              <a:t>The accuracy of the models range between 62% and 99%. </a:t>
            </a:r>
            <a:endParaRPr sz="1200">
              <a:solidFill>
                <a:srgbClr val="2D3B4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3B45"/>
                </a:solidFill>
              </a:rPr>
              <a:t>All of the models were created using the pipelines applied to the queried data. </a:t>
            </a:r>
            <a:endParaRPr sz="1200">
              <a:solidFill>
                <a:srgbClr val="2D3B4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3B45"/>
                </a:solidFill>
              </a:rPr>
              <a:t>Many of the models were created using the automatic functions for data processing, and automatic futures generation provided by the tool. The number of features generated range between 2 and 43.</a:t>
            </a:r>
            <a:endParaRPr sz="1200">
              <a:solidFill>
                <a:srgbClr val="2D3B4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3B45"/>
                </a:solidFill>
              </a:rPr>
              <a:t>The obtained models are :</a:t>
            </a:r>
            <a:endParaRPr sz="1200">
              <a:solidFill>
                <a:srgbClr val="2D3B45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2D3B45"/>
              </a:buClr>
              <a:buSzPts val="1200"/>
              <a:buChar char="●"/>
            </a:pPr>
            <a:r>
              <a:rPr lang="en" sz="1200">
                <a:solidFill>
                  <a:srgbClr val="2D3B45"/>
                </a:solidFill>
              </a:rPr>
              <a:t>PME - KNN, using RBF optimizer (3 to 9 Neurons), </a:t>
            </a:r>
            <a:endParaRPr sz="1200">
              <a:solidFill>
                <a:srgbClr val="2D3B45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Char char="●"/>
            </a:pPr>
            <a:r>
              <a:rPr lang="en" sz="1200">
                <a:solidFill>
                  <a:srgbClr val="2D3B45"/>
                </a:solidFill>
              </a:rPr>
              <a:t>Decision Tree Ensembles (Max deep of 4 5)</a:t>
            </a:r>
            <a:endParaRPr sz="1200">
              <a:solidFill>
                <a:srgbClr val="2D3B45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200"/>
              <a:buChar char="●"/>
            </a:pPr>
            <a:r>
              <a:rPr lang="en" sz="1200">
                <a:solidFill>
                  <a:srgbClr val="2D3B45"/>
                </a:solidFill>
              </a:rPr>
              <a:t>NN (Manually created, with 3 Dense layers and 195 params)</a:t>
            </a:r>
            <a:endParaRPr sz="1200">
              <a:solidFill>
                <a:srgbClr val="2D3B4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